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6" r:id="rId4"/>
    <p:sldId id="265" r:id="rId5"/>
    <p:sldId id="259" r:id="rId6"/>
    <p:sldId id="260" r:id="rId7"/>
    <p:sldId id="261" r:id="rId8"/>
    <p:sldId id="263" r:id="rId9"/>
    <p:sldId id="262"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103" d="100"/>
          <a:sy n="103" d="100"/>
        </p:scale>
        <p:origin x="150"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4F2C15-2C30-40F6-BE07-EC0B9A47F46D}" type="datetimeFigureOut">
              <a:rPr lang="en-US" smtClean="0"/>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B94012-9E55-4194-B01E-422EF1DC520B}" type="slidenum">
              <a:rPr lang="en-US" smtClean="0"/>
              <a:t>‹#›</a:t>
            </a:fld>
            <a:endParaRPr lang="en-US"/>
          </a:p>
        </p:txBody>
      </p:sp>
    </p:spTree>
    <p:extLst>
      <p:ext uri="{BB962C8B-B14F-4D97-AF65-F5344CB8AC3E}">
        <p14:creationId xmlns:p14="http://schemas.microsoft.com/office/powerpoint/2010/main" val="2961857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F2C15-2C30-40F6-BE07-EC0B9A47F46D}" type="datetimeFigureOut">
              <a:rPr lang="en-US" smtClean="0"/>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B94012-9E55-4194-B01E-422EF1DC520B}" type="slidenum">
              <a:rPr lang="en-US" smtClean="0"/>
              <a:t>‹#›</a:t>
            </a:fld>
            <a:endParaRPr lang="en-US"/>
          </a:p>
        </p:txBody>
      </p:sp>
    </p:spTree>
    <p:extLst>
      <p:ext uri="{BB962C8B-B14F-4D97-AF65-F5344CB8AC3E}">
        <p14:creationId xmlns:p14="http://schemas.microsoft.com/office/powerpoint/2010/main" val="3181700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4F2C15-2C30-40F6-BE07-EC0B9A47F46D}" type="datetimeFigureOut">
              <a:rPr lang="en-US" smtClean="0"/>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B94012-9E55-4194-B01E-422EF1DC520B}" type="slidenum">
              <a:rPr lang="en-US" smtClean="0"/>
              <a:t>‹#›</a:t>
            </a:fld>
            <a:endParaRPr lang="en-US"/>
          </a:p>
        </p:txBody>
      </p:sp>
    </p:spTree>
    <p:extLst>
      <p:ext uri="{BB962C8B-B14F-4D97-AF65-F5344CB8AC3E}">
        <p14:creationId xmlns:p14="http://schemas.microsoft.com/office/powerpoint/2010/main" val="2534270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4F2C15-2C30-40F6-BE07-EC0B9A47F46D}" type="datetimeFigureOut">
              <a:rPr lang="en-US" smtClean="0"/>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B94012-9E55-4194-B01E-422EF1DC520B}" type="slidenum">
              <a:rPr lang="en-US" smtClean="0"/>
              <a:t>‹#›</a:t>
            </a:fld>
            <a:endParaRPr lang="en-US"/>
          </a:p>
        </p:txBody>
      </p:sp>
    </p:spTree>
    <p:extLst>
      <p:ext uri="{BB962C8B-B14F-4D97-AF65-F5344CB8AC3E}">
        <p14:creationId xmlns:p14="http://schemas.microsoft.com/office/powerpoint/2010/main" val="4214962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4F2C15-2C30-40F6-BE07-EC0B9A47F46D}" type="datetimeFigureOut">
              <a:rPr lang="en-US" smtClean="0"/>
              <a:t>2/23/2019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B94012-9E55-4194-B01E-422EF1DC520B}" type="slidenum">
              <a:rPr lang="en-US" smtClean="0"/>
              <a:t>‹#›</a:t>
            </a:fld>
            <a:endParaRPr lang="en-US"/>
          </a:p>
        </p:txBody>
      </p:sp>
    </p:spTree>
    <p:extLst>
      <p:ext uri="{BB962C8B-B14F-4D97-AF65-F5344CB8AC3E}">
        <p14:creationId xmlns:p14="http://schemas.microsoft.com/office/powerpoint/2010/main" val="2600831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4F2C15-2C30-40F6-BE07-EC0B9A47F46D}" type="datetimeFigureOut">
              <a:rPr lang="en-US" smtClean="0"/>
              <a:t>2/23/2019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B94012-9E55-4194-B01E-422EF1DC520B}" type="slidenum">
              <a:rPr lang="en-US" smtClean="0"/>
              <a:t>‹#›</a:t>
            </a:fld>
            <a:endParaRPr lang="en-US"/>
          </a:p>
        </p:txBody>
      </p:sp>
    </p:spTree>
    <p:extLst>
      <p:ext uri="{BB962C8B-B14F-4D97-AF65-F5344CB8AC3E}">
        <p14:creationId xmlns:p14="http://schemas.microsoft.com/office/powerpoint/2010/main" val="3204412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4F2C15-2C30-40F6-BE07-EC0B9A47F46D}" type="datetimeFigureOut">
              <a:rPr lang="en-US" smtClean="0"/>
              <a:t>2/23/2019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B94012-9E55-4194-B01E-422EF1DC520B}" type="slidenum">
              <a:rPr lang="en-US" smtClean="0"/>
              <a:t>‹#›</a:t>
            </a:fld>
            <a:endParaRPr lang="en-US"/>
          </a:p>
        </p:txBody>
      </p:sp>
    </p:spTree>
    <p:extLst>
      <p:ext uri="{BB962C8B-B14F-4D97-AF65-F5344CB8AC3E}">
        <p14:creationId xmlns:p14="http://schemas.microsoft.com/office/powerpoint/2010/main" val="344178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4F2C15-2C30-40F6-BE07-EC0B9A47F46D}" type="datetimeFigureOut">
              <a:rPr lang="en-US" smtClean="0"/>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B94012-9E55-4194-B01E-422EF1DC520B}" type="slidenum">
              <a:rPr lang="en-US" smtClean="0"/>
              <a:t>‹#›</a:t>
            </a:fld>
            <a:endParaRPr lang="en-US"/>
          </a:p>
        </p:txBody>
      </p:sp>
    </p:spTree>
    <p:extLst>
      <p:ext uri="{BB962C8B-B14F-4D97-AF65-F5344CB8AC3E}">
        <p14:creationId xmlns:p14="http://schemas.microsoft.com/office/powerpoint/2010/main" val="526784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4F2C15-2C30-40F6-BE07-EC0B9A47F46D}" type="datetimeFigureOut">
              <a:rPr lang="en-US" smtClean="0"/>
              <a:t>2/23/2019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B94012-9E55-4194-B01E-422EF1DC520B}" type="slidenum">
              <a:rPr lang="en-US" smtClean="0"/>
              <a:t>‹#›</a:t>
            </a:fld>
            <a:endParaRPr lang="en-US"/>
          </a:p>
        </p:txBody>
      </p:sp>
    </p:spTree>
    <p:extLst>
      <p:ext uri="{BB962C8B-B14F-4D97-AF65-F5344CB8AC3E}">
        <p14:creationId xmlns:p14="http://schemas.microsoft.com/office/powerpoint/2010/main" val="4176764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F2C15-2C30-40F6-BE07-EC0B9A47F46D}" type="datetimeFigureOut">
              <a:rPr lang="en-US" smtClean="0"/>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B94012-9E55-4194-B01E-422EF1DC520B}" type="slidenum">
              <a:rPr lang="en-US" smtClean="0"/>
              <a:t>‹#›</a:t>
            </a:fld>
            <a:endParaRPr lang="en-US"/>
          </a:p>
        </p:txBody>
      </p:sp>
    </p:spTree>
    <p:extLst>
      <p:ext uri="{BB962C8B-B14F-4D97-AF65-F5344CB8AC3E}">
        <p14:creationId xmlns:p14="http://schemas.microsoft.com/office/powerpoint/2010/main" val="4101182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4F2C15-2C30-40F6-BE07-EC0B9A47F46D}" type="datetimeFigureOut">
              <a:rPr lang="en-US" smtClean="0"/>
              <a:t>2/23/2019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B94012-9E55-4194-B01E-422EF1DC520B}" type="slidenum">
              <a:rPr lang="en-US" smtClean="0"/>
              <a:t>‹#›</a:t>
            </a:fld>
            <a:endParaRPr lang="en-US"/>
          </a:p>
        </p:txBody>
      </p:sp>
    </p:spTree>
    <p:extLst>
      <p:ext uri="{BB962C8B-B14F-4D97-AF65-F5344CB8AC3E}">
        <p14:creationId xmlns:p14="http://schemas.microsoft.com/office/powerpoint/2010/main" val="4080318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4F2C15-2C30-40F6-BE07-EC0B9A47F46D}" type="datetimeFigureOut">
              <a:rPr lang="en-US" smtClean="0"/>
              <a:t>2/23/2019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94012-9E55-4194-B01E-422EF1DC520B}" type="slidenum">
              <a:rPr lang="en-US" smtClean="0"/>
              <a:t>‹#›</a:t>
            </a:fld>
            <a:endParaRPr lang="en-US"/>
          </a:p>
        </p:txBody>
      </p:sp>
    </p:spTree>
    <p:extLst>
      <p:ext uri="{BB962C8B-B14F-4D97-AF65-F5344CB8AC3E}">
        <p14:creationId xmlns:p14="http://schemas.microsoft.com/office/powerpoint/2010/main" val="14306585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s://alexhost5.goalexandria.com/7058394/researcher#_" TargetMode="External"/><Relationship Id="rId2" Type="http://schemas.openxmlformats.org/officeDocument/2006/relationships/hyperlink" Target="http://library.trocaire.edu/resources/databases/"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hyperlink" Target="http://library.trocaire.edu/services/studentservices/researchassistance/evalinfo/"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What should my PowerPoint/Digital Essay Include</a:t>
            </a:r>
            <a:endParaRPr lang="en-US" dirty="0"/>
          </a:p>
        </p:txBody>
      </p:sp>
      <p:pic>
        <p:nvPicPr>
          <p:cNvPr id="2" name="Picture 1"/>
          <p:cNvPicPr>
            <a:picLocks noChangeAspect="1"/>
          </p:cNvPicPr>
          <p:nvPr/>
        </p:nvPicPr>
        <p:blipFill>
          <a:blip r:embed="rId2"/>
          <a:stretch>
            <a:fillRect/>
          </a:stretch>
        </p:blipFill>
        <p:spPr>
          <a:xfrm>
            <a:off x="2836507" y="1780185"/>
            <a:ext cx="6777000" cy="4458159"/>
          </a:xfrm>
          <a:prstGeom prst="rect">
            <a:avLst/>
          </a:prstGeom>
        </p:spPr>
      </p:pic>
    </p:spTree>
    <p:extLst>
      <p:ext uri="{BB962C8B-B14F-4D97-AF65-F5344CB8AC3E}">
        <p14:creationId xmlns:p14="http://schemas.microsoft.com/office/powerpoint/2010/main" val="3703610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Follow the Research Model (scientific method)</a:t>
            </a:r>
            <a:endParaRPr lang="en-US" sz="4000" dirty="0"/>
          </a:p>
        </p:txBody>
      </p:sp>
      <p:sp>
        <p:nvSpPr>
          <p:cNvPr id="7" name="Rectangle 6"/>
          <p:cNvSpPr/>
          <p:nvPr/>
        </p:nvSpPr>
        <p:spPr>
          <a:xfrm>
            <a:off x="1166326" y="1690688"/>
            <a:ext cx="8490857" cy="4446730"/>
          </a:xfrm>
          <a:prstGeom prst="rect">
            <a:avLst/>
          </a:prstGeom>
        </p:spPr>
        <p:txBody>
          <a:bodyPr wrap="square">
            <a:spAutoFit/>
          </a:bodyPr>
          <a:lstStyle/>
          <a:p>
            <a:pPr marL="342900" indent="-342900">
              <a:lnSpc>
                <a:spcPct val="200000"/>
              </a:lnSpc>
              <a:buAutoNum type="arabicPeriod"/>
            </a:pPr>
            <a:r>
              <a:rPr lang="en-US" dirty="0" smtClean="0"/>
              <a:t>Select a topic. </a:t>
            </a:r>
          </a:p>
          <a:p>
            <a:pPr marL="342900" indent="-342900">
              <a:lnSpc>
                <a:spcPct val="200000"/>
              </a:lnSpc>
              <a:buAutoNum type="arabicPeriod"/>
            </a:pPr>
            <a:r>
              <a:rPr lang="en-US" dirty="0" smtClean="0"/>
              <a:t>Define the problem.</a:t>
            </a:r>
            <a:endParaRPr lang="en-US" dirty="0" smtClean="0"/>
          </a:p>
          <a:p>
            <a:pPr marL="342900" indent="-342900">
              <a:lnSpc>
                <a:spcPct val="200000"/>
              </a:lnSpc>
              <a:buAutoNum type="arabicPeriod"/>
            </a:pPr>
            <a:r>
              <a:rPr lang="en-US" dirty="0" smtClean="0"/>
              <a:t>Review the literature</a:t>
            </a:r>
          </a:p>
          <a:p>
            <a:pPr marL="342900" indent="-342900">
              <a:lnSpc>
                <a:spcPct val="200000"/>
              </a:lnSpc>
              <a:buAutoNum type="arabicPeriod"/>
            </a:pPr>
            <a:r>
              <a:rPr lang="en-US" dirty="0" smtClean="0"/>
              <a:t>Formulate a hypothesis/research question.</a:t>
            </a:r>
          </a:p>
          <a:p>
            <a:pPr marL="342900" indent="-342900">
              <a:lnSpc>
                <a:spcPct val="200000"/>
              </a:lnSpc>
              <a:buAutoNum type="arabicPeriod"/>
            </a:pPr>
            <a:r>
              <a:rPr lang="en-US" dirty="0" smtClean="0"/>
              <a:t>Choose a research method.</a:t>
            </a:r>
          </a:p>
          <a:p>
            <a:pPr marL="342900" indent="-342900">
              <a:lnSpc>
                <a:spcPct val="200000"/>
              </a:lnSpc>
              <a:buAutoNum type="arabicPeriod"/>
            </a:pPr>
            <a:r>
              <a:rPr lang="en-US" dirty="0" smtClean="0"/>
              <a:t>Collect the data.</a:t>
            </a:r>
          </a:p>
          <a:p>
            <a:pPr marL="342900" indent="-342900">
              <a:lnSpc>
                <a:spcPct val="200000"/>
              </a:lnSpc>
              <a:buAutoNum type="arabicPeriod"/>
            </a:pPr>
            <a:r>
              <a:rPr lang="en-US" dirty="0" smtClean="0"/>
              <a:t>Analyze the results.</a:t>
            </a:r>
          </a:p>
          <a:p>
            <a:pPr marL="342900" indent="-342900">
              <a:lnSpc>
                <a:spcPct val="200000"/>
              </a:lnSpc>
              <a:buAutoNum type="arabicPeriod"/>
            </a:pPr>
            <a:r>
              <a:rPr lang="en-US" dirty="0" smtClean="0"/>
              <a:t>Share the results.</a:t>
            </a:r>
            <a:endParaRPr lang="en-US" dirty="0"/>
          </a:p>
        </p:txBody>
      </p:sp>
    </p:spTree>
    <p:extLst>
      <p:ext uri="{BB962C8B-B14F-4D97-AF65-F5344CB8AC3E}">
        <p14:creationId xmlns:p14="http://schemas.microsoft.com/office/powerpoint/2010/main" val="1759743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b="1" dirty="0" smtClean="0"/>
              <a:t>Select a topic.</a:t>
            </a:r>
            <a:endParaRPr lang="en-US" b="1" dirty="0"/>
          </a:p>
        </p:txBody>
      </p:sp>
      <p:sp>
        <p:nvSpPr>
          <p:cNvPr id="2" name="Content Placeholder 1"/>
          <p:cNvSpPr>
            <a:spLocks noGrp="1"/>
          </p:cNvSpPr>
          <p:nvPr>
            <p:ph idx="1"/>
          </p:nvPr>
        </p:nvSpPr>
        <p:spPr/>
        <p:txBody>
          <a:bodyPr/>
          <a:lstStyle/>
          <a:p>
            <a:r>
              <a:rPr lang="en-US" dirty="0"/>
              <a:t>What exactly am I going to look at? </a:t>
            </a:r>
          </a:p>
          <a:p>
            <a:endParaRPr lang="en-US"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7421" y="2164701"/>
            <a:ext cx="6071118" cy="4553339"/>
          </a:xfrm>
          <a:prstGeom prst="rect">
            <a:avLst/>
          </a:prstGeom>
        </p:spPr>
      </p:pic>
    </p:spTree>
    <p:extLst>
      <p:ext uri="{BB962C8B-B14F-4D97-AF65-F5344CB8AC3E}">
        <p14:creationId xmlns:p14="http://schemas.microsoft.com/office/powerpoint/2010/main" val="11159210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Define a problem.</a:t>
            </a:r>
            <a:endParaRPr lang="en-US" dirty="0"/>
          </a:p>
        </p:txBody>
      </p:sp>
      <p:sp>
        <p:nvSpPr>
          <p:cNvPr id="3" name="Content Placeholder 2"/>
          <p:cNvSpPr>
            <a:spLocks noGrp="1"/>
          </p:cNvSpPr>
          <p:nvPr>
            <p:ph idx="1"/>
          </p:nvPr>
        </p:nvSpPr>
        <p:spPr/>
        <p:txBody>
          <a:bodyPr/>
          <a:lstStyle/>
          <a:p>
            <a:r>
              <a:rPr lang="en-US" dirty="0"/>
              <a:t>What am I going to study?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8650" y="2652169"/>
            <a:ext cx="4956742" cy="3524794"/>
          </a:xfrm>
          <a:prstGeom prst="rect">
            <a:avLst/>
          </a:prstGeom>
        </p:spPr>
      </p:pic>
    </p:spTree>
    <p:extLst>
      <p:ext uri="{BB962C8B-B14F-4D97-AF65-F5344CB8AC3E}">
        <p14:creationId xmlns:p14="http://schemas.microsoft.com/office/powerpoint/2010/main" val="2949341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85513" y="137037"/>
            <a:ext cx="5067001" cy="3377176"/>
          </a:xfrm>
          <a:prstGeom prst="rect">
            <a:avLst/>
          </a:prstGeom>
        </p:spPr>
      </p:pic>
      <p:sp>
        <p:nvSpPr>
          <p:cNvPr id="2" name="Title 1"/>
          <p:cNvSpPr>
            <a:spLocks noGrp="1"/>
          </p:cNvSpPr>
          <p:nvPr>
            <p:ph type="title"/>
          </p:nvPr>
        </p:nvSpPr>
        <p:spPr/>
        <p:txBody>
          <a:bodyPr/>
          <a:lstStyle/>
          <a:p>
            <a:r>
              <a:rPr lang="en-US" b="1" dirty="0" smtClean="0"/>
              <a:t>Literature Review</a:t>
            </a:r>
            <a:endParaRPr lang="en-US" b="1" dirty="0"/>
          </a:p>
        </p:txBody>
      </p:sp>
      <p:sp>
        <p:nvSpPr>
          <p:cNvPr id="3" name="Content Placeholder 2"/>
          <p:cNvSpPr>
            <a:spLocks noGrp="1"/>
          </p:cNvSpPr>
          <p:nvPr>
            <p:ph idx="1"/>
          </p:nvPr>
        </p:nvSpPr>
        <p:spPr>
          <a:xfrm>
            <a:off x="838200" y="1825625"/>
            <a:ext cx="6047313" cy="4351338"/>
          </a:xfrm>
        </p:spPr>
        <p:txBody>
          <a:bodyPr>
            <a:normAutofit fontScale="92500" lnSpcReduction="10000"/>
          </a:bodyPr>
          <a:lstStyle/>
          <a:p>
            <a:r>
              <a:rPr lang="en-US" dirty="0" smtClean="0"/>
              <a:t>Do </a:t>
            </a:r>
            <a:r>
              <a:rPr lang="en-US" dirty="0"/>
              <a:t>a preliminary search to determine whether there is enough information out there for your needs and to set the context of your research. </a:t>
            </a:r>
          </a:p>
          <a:p>
            <a:pPr lvl="1"/>
            <a:r>
              <a:rPr lang="en-US" dirty="0"/>
              <a:t>Look up your keywords in the appropriate titles in the library's Reference collection </a:t>
            </a:r>
            <a:r>
              <a:rPr lang="en-US" dirty="0" smtClean="0"/>
              <a:t>and </a:t>
            </a:r>
            <a:r>
              <a:rPr lang="en-US" dirty="0"/>
              <a:t>in other sources such as </a:t>
            </a:r>
            <a:r>
              <a:rPr lang="en-US" dirty="0" smtClean="0"/>
              <a:t>a </a:t>
            </a:r>
            <a:r>
              <a:rPr lang="en-US" dirty="0"/>
              <a:t>catalog of books, periodical databases, and Internet search engines.</a:t>
            </a:r>
          </a:p>
          <a:p>
            <a:pPr lvl="1"/>
            <a:r>
              <a:rPr lang="en-US" dirty="0"/>
              <a:t>Additional background information may be found in your lecture notes, textbooks, and reserve readings. You may find it necessary to adjust the focus of your topic in light of the resources available to you.</a:t>
            </a:r>
          </a:p>
          <a:p>
            <a:endParaRPr lang="en-US" dirty="0"/>
          </a:p>
        </p:txBody>
      </p:sp>
    </p:spTree>
    <p:extLst>
      <p:ext uri="{BB962C8B-B14F-4D97-AF65-F5344CB8AC3E}">
        <p14:creationId xmlns:p14="http://schemas.microsoft.com/office/powerpoint/2010/main" val="4041163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Develop a hypothesis or research </a:t>
            </a:r>
            <a:r>
              <a:rPr lang="en-US" b="1" dirty="0" smtClean="0"/>
              <a:t>focus. </a:t>
            </a:r>
            <a:endParaRPr lang="en-US" b="1" dirty="0"/>
          </a:p>
        </p:txBody>
      </p:sp>
      <p:sp>
        <p:nvSpPr>
          <p:cNvPr id="3" name="Rectangle 2"/>
          <p:cNvSpPr/>
          <p:nvPr/>
        </p:nvSpPr>
        <p:spPr>
          <a:xfrm>
            <a:off x="838200" y="2118050"/>
            <a:ext cx="10515600" cy="3416320"/>
          </a:xfrm>
          <a:prstGeom prst="rect">
            <a:avLst/>
          </a:prstGeom>
        </p:spPr>
        <p:txBody>
          <a:bodyPr wrap="square">
            <a:spAutoFit/>
          </a:bodyPr>
          <a:lstStyle/>
          <a:p>
            <a:r>
              <a:rPr lang="en-US" dirty="0" smtClean="0"/>
              <a:t>Your </a:t>
            </a:r>
            <a:r>
              <a:rPr lang="en-US" dirty="0"/>
              <a:t>research may start as a general idea or a specific question, statement or thesis</a:t>
            </a:r>
            <a:r>
              <a:rPr lang="en-US" dirty="0" smtClean="0"/>
              <a:t>.</a:t>
            </a:r>
          </a:p>
          <a:p>
            <a:r>
              <a:rPr lang="en-US" dirty="0" smtClean="0"/>
              <a:t> </a:t>
            </a:r>
            <a:endParaRPr lang="en-US" dirty="0"/>
          </a:p>
          <a:p>
            <a:r>
              <a:rPr lang="en-US" dirty="0"/>
              <a:t>What have other people done? </a:t>
            </a:r>
          </a:p>
          <a:p>
            <a:r>
              <a:rPr lang="en-US" dirty="0"/>
              <a:t>What have they found on the topic? </a:t>
            </a:r>
          </a:p>
          <a:p>
            <a:r>
              <a:rPr lang="en-US" dirty="0"/>
              <a:t>Are there flaws in their work? </a:t>
            </a:r>
          </a:p>
          <a:p>
            <a:r>
              <a:rPr lang="en-US" dirty="0"/>
              <a:t>Did they leave something out? </a:t>
            </a:r>
          </a:p>
          <a:p>
            <a:r>
              <a:rPr lang="en-US" dirty="0"/>
              <a:t>Do we believe them or do we need to retest? </a:t>
            </a:r>
            <a:endParaRPr lang="en-US" dirty="0" smtClean="0"/>
          </a:p>
          <a:p>
            <a:endParaRPr lang="en-US" dirty="0"/>
          </a:p>
          <a:p>
            <a:r>
              <a:rPr lang="en-US" dirty="0"/>
              <a:t>Know what you want to focus on before you begin.</a:t>
            </a:r>
          </a:p>
          <a:p>
            <a:endParaRPr lang="en-US" dirty="0"/>
          </a:p>
          <a:p>
            <a:endParaRPr lang="en-US" dirty="0" smtClean="0"/>
          </a:p>
          <a:p>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8938" y="3167795"/>
            <a:ext cx="4243194" cy="3528280"/>
          </a:xfrm>
          <a:prstGeom prst="rect">
            <a:avLst/>
          </a:prstGeom>
        </p:spPr>
      </p:pic>
    </p:spTree>
    <p:extLst>
      <p:ext uri="{BB962C8B-B14F-4D97-AF65-F5344CB8AC3E}">
        <p14:creationId xmlns:p14="http://schemas.microsoft.com/office/powerpoint/2010/main" val="3850397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t>Pick a method to conduct your research.</a:t>
            </a:r>
          </a:p>
        </p:txBody>
      </p:sp>
      <p:sp>
        <p:nvSpPr>
          <p:cNvPr id="5" name="Content Placeholder 4"/>
          <p:cNvSpPr>
            <a:spLocks noGrp="1"/>
          </p:cNvSpPr>
          <p:nvPr>
            <p:ph idx="1"/>
          </p:nvPr>
        </p:nvSpPr>
        <p:spPr/>
        <p:txBody>
          <a:bodyPr>
            <a:normAutofit fontScale="92500" lnSpcReduction="20000"/>
          </a:bodyPr>
          <a:lstStyle/>
          <a:p>
            <a:r>
              <a:rPr lang="en-US" dirty="0"/>
              <a:t>How am I going to go about it? </a:t>
            </a:r>
          </a:p>
          <a:p>
            <a:r>
              <a:rPr lang="en-US" dirty="0" smtClean="0"/>
              <a:t>Ask </a:t>
            </a:r>
            <a:r>
              <a:rPr lang="en-US" dirty="0"/>
              <a:t>yourself: </a:t>
            </a:r>
          </a:p>
          <a:p>
            <a:pPr marL="742950" lvl="1" indent="-285750"/>
            <a:r>
              <a:rPr lang="en-US" i="1" dirty="0"/>
              <a:t>What types of materials do I need?  </a:t>
            </a:r>
            <a:endParaRPr lang="en-US" dirty="0"/>
          </a:p>
          <a:p>
            <a:pPr marL="742950" lvl="1" indent="-285750"/>
            <a:r>
              <a:rPr lang="en-US" i="1" dirty="0"/>
              <a:t>How recent should my materials be?  </a:t>
            </a:r>
            <a:endParaRPr lang="en-US" dirty="0"/>
          </a:p>
          <a:p>
            <a:pPr marL="742950" lvl="1" indent="-285750"/>
            <a:r>
              <a:rPr lang="en-US" i="1" dirty="0"/>
              <a:t>How long do I have to do my research?  </a:t>
            </a:r>
            <a:endParaRPr lang="en-US" dirty="0"/>
          </a:p>
          <a:p>
            <a:pPr marL="742950" lvl="1" indent="-285750"/>
            <a:r>
              <a:rPr lang="en-US" i="1" dirty="0"/>
              <a:t>What subjects are covered by my topic?  </a:t>
            </a:r>
            <a:endParaRPr lang="en-US" dirty="0"/>
          </a:p>
          <a:p>
            <a:r>
              <a:rPr lang="en-US" dirty="0"/>
              <a:t>Use the library’s </a:t>
            </a:r>
            <a:r>
              <a:rPr lang="en-US" dirty="0">
                <a:hlinkClick r:id="rId2"/>
              </a:rPr>
              <a:t>resources</a:t>
            </a:r>
            <a:r>
              <a:rPr lang="en-US" dirty="0"/>
              <a:t> to find journal articles, eBooks and videos.</a:t>
            </a:r>
          </a:p>
          <a:p>
            <a:r>
              <a:rPr lang="en-US" dirty="0"/>
              <a:t>Use </a:t>
            </a:r>
            <a:r>
              <a:rPr lang="en-US" dirty="0" smtClean="0"/>
              <a:t>the </a:t>
            </a:r>
            <a:r>
              <a:rPr lang="en-US" dirty="0">
                <a:hlinkClick r:id="rId3"/>
              </a:rPr>
              <a:t>library catalog</a:t>
            </a:r>
            <a:r>
              <a:rPr lang="en-US" dirty="0"/>
              <a:t> to find books or DVDs.</a:t>
            </a:r>
          </a:p>
          <a:p>
            <a:r>
              <a:rPr lang="en-US" dirty="0"/>
              <a:t>If you are using websites, make sure they are </a:t>
            </a:r>
            <a:r>
              <a:rPr lang="en-US" dirty="0">
                <a:hlinkClick r:id="rId4"/>
              </a:rPr>
              <a:t>quality</a:t>
            </a:r>
            <a:r>
              <a:rPr lang="en-US" dirty="0"/>
              <a:t> resources – not just the first result</a:t>
            </a:r>
            <a:r>
              <a:rPr lang="en-US" dirty="0" smtClean="0"/>
              <a:t>!</a:t>
            </a:r>
          </a:p>
          <a:p>
            <a:r>
              <a:rPr lang="en-US" dirty="0"/>
              <a:t>Once you've designed your research plan, the next step is to go out and to actually collect your data. </a:t>
            </a:r>
          </a:p>
          <a:p>
            <a:endParaRPr lang="en-US" dirty="0"/>
          </a:p>
          <a:p>
            <a:endParaRPr lang="en-US" dirty="0"/>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08811" y="2334501"/>
            <a:ext cx="4535424" cy="1066800"/>
          </a:xfrm>
          <a:prstGeom prst="rect">
            <a:avLst/>
          </a:prstGeom>
        </p:spPr>
      </p:pic>
    </p:spTree>
    <p:extLst>
      <p:ext uri="{BB962C8B-B14F-4D97-AF65-F5344CB8AC3E}">
        <p14:creationId xmlns:p14="http://schemas.microsoft.com/office/powerpoint/2010/main" val="3786597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Collect the data</a:t>
            </a:r>
            <a:r>
              <a:rPr lang="en-US" dirty="0" smtClean="0"/>
              <a:t>.</a:t>
            </a:r>
            <a:endParaRPr lang="en-US" dirty="0"/>
          </a:p>
        </p:txBody>
      </p:sp>
      <p:sp>
        <p:nvSpPr>
          <p:cNvPr id="3" name="Content Placeholder 2"/>
          <p:cNvSpPr>
            <a:spLocks noGrp="1"/>
          </p:cNvSpPr>
          <p:nvPr>
            <p:ph idx="1"/>
          </p:nvPr>
        </p:nvSpPr>
        <p:spPr/>
        <p:txBody>
          <a:bodyPr/>
          <a:lstStyle/>
          <a:p>
            <a:pPr lvl="1"/>
            <a:r>
              <a:rPr lang="en-US" b="1" dirty="0"/>
              <a:t>Make notes - </a:t>
            </a:r>
            <a:r>
              <a:rPr lang="en-US" dirty="0"/>
              <a:t>Consult the resources you have chosen and note the information that will be useful in your paper. </a:t>
            </a:r>
            <a:endParaRPr lang="en-US" dirty="0" smtClean="0"/>
          </a:p>
          <a:p>
            <a:pPr lvl="1"/>
            <a:r>
              <a:rPr lang="en-US" dirty="0" smtClean="0"/>
              <a:t>Be </a:t>
            </a:r>
            <a:r>
              <a:rPr lang="en-US" dirty="0"/>
              <a:t>sure to document all the sources you consult, even if you there is a chance you may not use that particular source. </a:t>
            </a:r>
            <a:endParaRPr lang="en-US" dirty="0" smtClean="0"/>
          </a:p>
          <a:p>
            <a:pPr lvl="1"/>
            <a:r>
              <a:rPr lang="en-US" dirty="0" smtClean="0"/>
              <a:t>The </a:t>
            </a:r>
            <a:r>
              <a:rPr lang="en-US" dirty="0"/>
              <a:t>author, title, publisher, URL, and other information will be needed later when creating a bibliography</a:t>
            </a:r>
            <a:r>
              <a:rPr lang="en-US" dirty="0" smtClean="0"/>
              <a:t>.</a:t>
            </a:r>
          </a:p>
          <a:p>
            <a:pPr lvl="1"/>
            <a:r>
              <a:rPr lang="en-US" dirty="0"/>
              <a:t>You're actually going out and gathering the raw data according to the research plan that you have in place. </a:t>
            </a:r>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7198" y="4528197"/>
            <a:ext cx="4762500" cy="1905000"/>
          </a:xfrm>
          <a:prstGeom prst="rect">
            <a:avLst/>
          </a:prstGeom>
        </p:spPr>
      </p:pic>
    </p:spTree>
    <p:extLst>
      <p:ext uri="{BB962C8B-B14F-4D97-AF65-F5344CB8AC3E}">
        <p14:creationId xmlns:p14="http://schemas.microsoft.com/office/powerpoint/2010/main" val="3553934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5937" y="3630127"/>
            <a:ext cx="4403271" cy="2935514"/>
          </a:xfrm>
          <a:prstGeom prst="rect">
            <a:avLst/>
          </a:prstGeom>
        </p:spPr>
      </p:pic>
      <p:sp>
        <p:nvSpPr>
          <p:cNvPr id="2" name="Title 1"/>
          <p:cNvSpPr>
            <a:spLocks noGrp="1"/>
          </p:cNvSpPr>
          <p:nvPr>
            <p:ph type="title"/>
          </p:nvPr>
        </p:nvSpPr>
        <p:spPr/>
        <p:txBody>
          <a:bodyPr/>
          <a:lstStyle/>
          <a:p>
            <a:r>
              <a:rPr lang="en-US" b="1" dirty="0" smtClean="0"/>
              <a:t>Analyze the data/write.</a:t>
            </a:r>
            <a:endParaRPr lang="en-US" b="1" dirty="0"/>
          </a:p>
        </p:txBody>
      </p:sp>
      <p:sp>
        <p:nvSpPr>
          <p:cNvPr id="3" name="Content Placeholder 2"/>
          <p:cNvSpPr>
            <a:spLocks noGrp="1"/>
          </p:cNvSpPr>
          <p:nvPr>
            <p:ph idx="1"/>
          </p:nvPr>
        </p:nvSpPr>
        <p:spPr>
          <a:xfrm>
            <a:off x="838200" y="1825625"/>
            <a:ext cx="6486331" cy="4351338"/>
          </a:xfrm>
        </p:spPr>
        <p:txBody>
          <a:bodyPr>
            <a:normAutofit fontScale="92500" lnSpcReduction="10000"/>
          </a:bodyPr>
          <a:lstStyle/>
          <a:p>
            <a:r>
              <a:rPr lang="en-US" dirty="0" smtClean="0"/>
              <a:t>Describe </a:t>
            </a:r>
            <a:r>
              <a:rPr lang="en-US" dirty="0"/>
              <a:t>and illustrate, condense and recap, and evaluate </a:t>
            </a:r>
            <a:r>
              <a:rPr lang="en-US" i="1" dirty="0"/>
              <a:t>data</a:t>
            </a:r>
            <a:r>
              <a:rPr lang="en-US" dirty="0" smtClean="0"/>
              <a:t>.</a:t>
            </a:r>
          </a:p>
          <a:p>
            <a:r>
              <a:rPr lang="en-US" dirty="0" smtClean="0"/>
              <a:t>Make </a:t>
            </a:r>
            <a:r>
              <a:rPr lang="en-US" dirty="0"/>
              <a:t>sure your </a:t>
            </a:r>
            <a:r>
              <a:rPr lang="en-US" dirty="0" smtClean="0"/>
              <a:t>work </a:t>
            </a:r>
            <a:r>
              <a:rPr lang="en-US" dirty="0"/>
              <a:t>is formatted correctly – </a:t>
            </a:r>
            <a:r>
              <a:rPr lang="en-US" dirty="0" smtClean="0"/>
              <a:t>slides are readable, attractive, </a:t>
            </a:r>
            <a:r>
              <a:rPr lang="en-US" dirty="0" smtClean="0"/>
              <a:t>and interesting.</a:t>
            </a:r>
            <a:endParaRPr lang="en-US" dirty="0"/>
          </a:p>
          <a:p>
            <a:r>
              <a:rPr lang="en-US" dirty="0"/>
              <a:t>Check to make sure all of your sources have been cited and your research is properly listed at the end of your paper</a:t>
            </a:r>
            <a:r>
              <a:rPr lang="en-US" dirty="0" smtClean="0"/>
              <a:t>. </a:t>
            </a:r>
            <a:endParaRPr lang="en-US" dirty="0" smtClean="0"/>
          </a:p>
          <a:p>
            <a:r>
              <a:rPr lang="en-US" dirty="0" smtClean="0"/>
              <a:t>Interpret </a:t>
            </a:r>
            <a:r>
              <a:rPr lang="en-US" dirty="0"/>
              <a:t>the data you found. You're using the data you collected to shed some light on the hypothesis that you posed in step three. </a:t>
            </a:r>
          </a:p>
          <a:p>
            <a:endParaRPr lang="en-US" dirty="0"/>
          </a:p>
        </p:txBody>
      </p:sp>
    </p:spTree>
    <p:extLst>
      <p:ext uri="{BB962C8B-B14F-4D97-AF65-F5344CB8AC3E}">
        <p14:creationId xmlns:p14="http://schemas.microsoft.com/office/powerpoint/2010/main" val="317296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Present your findings</a:t>
            </a:r>
            <a:r>
              <a:rPr lang="en-US" dirty="0" smtClean="0"/>
              <a:t>.</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52406" y="1933284"/>
            <a:ext cx="3342371" cy="4351338"/>
          </a:xfrm>
        </p:spPr>
      </p:pic>
    </p:spTree>
    <p:extLst>
      <p:ext uri="{BB962C8B-B14F-4D97-AF65-F5344CB8AC3E}">
        <p14:creationId xmlns:p14="http://schemas.microsoft.com/office/powerpoint/2010/main" val="29095839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TotalTime>
  <Words>448</Words>
  <Application>Microsoft Office PowerPoint</Application>
  <PresentationFormat>Widescreen</PresentationFormat>
  <Paragraphs>51</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What should my PowerPoint/Digital Essay Include</vt:lpstr>
      <vt:lpstr>Follow the Research Model (scientific method)</vt:lpstr>
      <vt:lpstr>Select a topic.</vt:lpstr>
      <vt:lpstr>Define a problem.</vt:lpstr>
      <vt:lpstr>Literature Review</vt:lpstr>
      <vt:lpstr>Develop a hypothesis or research focus. </vt:lpstr>
      <vt:lpstr>Pick a method to conduct your research.</vt:lpstr>
      <vt:lpstr>Collect the data.</vt:lpstr>
      <vt:lpstr>Analyze the data/write.</vt:lpstr>
      <vt:lpstr>Present your findings.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Choosing A Topic</dc:title>
  <dc:creator>Drake, Regina</dc:creator>
  <cp:lastModifiedBy>Drake, Regina</cp:lastModifiedBy>
  <cp:revision>11</cp:revision>
  <dcterms:created xsi:type="dcterms:W3CDTF">2019-02-06T15:15:20Z</dcterms:created>
  <dcterms:modified xsi:type="dcterms:W3CDTF">2019-02-23T20:00:07Z</dcterms:modified>
</cp:coreProperties>
</file>